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17BC76E-F5FA-4C63-87D5-E874E4A278D2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1EAD49E-4F05-44AF-A168-C632A71B746D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0297454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BC76E-F5FA-4C63-87D5-E874E4A278D2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AD49E-4F05-44AF-A168-C632A71B7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214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17BC76E-F5FA-4C63-87D5-E874E4A278D2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EAD49E-4F05-44AF-A168-C632A71B746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5854575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BC76E-F5FA-4C63-87D5-E874E4A278D2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AD49E-4F05-44AF-A168-C632A71B7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589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BC76E-F5FA-4C63-87D5-E874E4A278D2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AD49E-4F05-44AF-A168-C632A71B7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817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BC76E-F5FA-4C63-87D5-E874E4A278D2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AD49E-4F05-44AF-A168-C632A71B7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793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BC76E-F5FA-4C63-87D5-E874E4A278D2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AD49E-4F05-44AF-A168-C632A71B7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519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17BC76E-F5FA-4C63-87D5-E874E4A278D2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EAD49E-4F05-44AF-A168-C632A71B746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77547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17BC76E-F5FA-4C63-87D5-E874E4A278D2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EAD49E-4F05-44AF-A168-C632A71B746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68093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BC76E-F5FA-4C63-87D5-E874E4A278D2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AD49E-4F05-44AF-A168-C632A71B7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774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BC76E-F5FA-4C63-87D5-E874E4A278D2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AD49E-4F05-44AF-A168-C632A71B7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296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117BC76E-F5FA-4C63-87D5-E874E4A278D2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C1EAD49E-4F05-44AF-A168-C632A71B746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81211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07894" y="2013741"/>
            <a:ext cx="8361229" cy="2098226"/>
          </a:xfrm>
        </p:spPr>
        <p:txBody>
          <a:bodyPr/>
          <a:lstStyle/>
          <a:p>
            <a:r>
              <a:rPr lang="ru-RU" sz="4800" dirty="0" smtClean="0"/>
              <a:t>ПРИМЕНЕНИЕ </a:t>
            </a:r>
            <a:r>
              <a:rPr lang="ru-RU" sz="4800" dirty="0" err="1" smtClean="0"/>
              <a:t>ГЕОсеток</a:t>
            </a:r>
            <a:r>
              <a:rPr lang="ru-RU" sz="4800" dirty="0" smtClean="0"/>
              <a:t> </a:t>
            </a:r>
            <a:br>
              <a:rPr lang="ru-RU" sz="4800" dirty="0" smtClean="0"/>
            </a:br>
            <a:r>
              <a:rPr lang="ru-RU" sz="4800" dirty="0" smtClean="0"/>
              <a:t>В ДОРОЖНОМ СТРОИТЕЛЬСТВЕ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163339" y="4380349"/>
            <a:ext cx="2699962" cy="1198816"/>
          </a:xfrm>
        </p:spPr>
        <p:txBody>
          <a:bodyPr/>
          <a:lstStyle/>
          <a:p>
            <a:pPr algn="l"/>
            <a:r>
              <a:rPr lang="ru-RU" dirty="0" err="1" smtClean="0"/>
              <a:t>Кадесов</a:t>
            </a:r>
            <a:r>
              <a:rPr lang="ru-RU" dirty="0" smtClean="0"/>
              <a:t> К.К</a:t>
            </a:r>
          </a:p>
          <a:p>
            <a:pPr algn="l"/>
            <a:r>
              <a:rPr lang="ru-RU" dirty="0" smtClean="0"/>
              <a:t>Студент 18-МТР-2п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934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7565" y="304800"/>
            <a:ext cx="4664765" cy="63875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>
                <a:solidFill>
                  <a:schemeClr val="tx1"/>
                </a:solidFill>
              </a:rPr>
              <a:t>Дорожные покрытия постоянно попадают под воздействие большого давления. Ежегодно прокладывается и ремонтируется огромное количество автомобильных дорог. Для повышения их качества стали применять дорожную </a:t>
            </a:r>
            <a:r>
              <a:rPr lang="ru-RU" sz="3100" dirty="0" err="1">
                <a:solidFill>
                  <a:schemeClr val="tx1"/>
                </a:solidFill>
              </a:rPr>
              <a:t>геосетку</a:t>
            </a:r>
            <a:r>
              <a:rPr lang="ru-RU" sz="3100" dirty="0">
                <a:solidFill>
                  <a:schemeClr val="tx1"/>
                </a:solidFill>
              </a:rPr>
              <a:t>. Изучив все про </a:t>
            </a:r>
            <a:r>
              <a:rPr lang="ru-RU" sz="3100" dirty="0" err="1">
                <a:solidFill>
                  <a:schemeClr val="tx1"/>
                </a:solidFill>
              </a:rPr>
              <a:t>геосетку</a:t>
            </a:r>
            <a:r>
              <a:rPr lang="ru-RU" sz="3100" dirty="0">
                <a:solidFill>
                  <a:schemeClr val="tx1"/>
                </a:solidFill>
              </a:rPr>
              <a:t> для дорожного строительства, можно сделать вывод, что данный материал очень прочный и обеспечивает надежную поверхность асфальтированной дороге.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1" name="Рисунок 10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92" r="194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4799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7043" y="404190"/>
            <a:ext cx="10780644" cy="618213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800" dirty="0"/>
              <a:t>Основная отрасль, где широко используется дорожная </a:t>
            </a:r>
            <a:r>
              <a:rPr lang="ru-RU" sz="2800" dirty="0" err="1"/>
              <a:t>геосетка</a:t>
            </a:r>
            <a:r>
              <a:rPr lang="ru-RU" sz="2800" dirty="0"/>
              <a:t> — это укладка автомобильных дорог, а также их ремонт. В зависимости от технологии, ее укладка может проводиться между всеми слоями дорожного покрытия. </a:t>
            </a:r>
            <a:endParaRPr lang="ru-RU" sz="2800" dirty="0" smtClean="0"/>
          </a:p>
          <a:p>
            <a:pPr marL="0" indent="0" algn="ctr">
              <a:buNone/>
            </a:pPr>
            <a:r>
              <a:rPr lang="ru-RU" sz="2800" dirty="0" smtClean="0"/>
              <a:t>Главное </a:t>
            </a:r>
            <a:r>
              <a:rPr lang="ru-RU" sz="2800" dirty="0"/>
              <a:t>ее назначение: </a:t>
            </a:r>
            <a:endParaRPr lang="ru-RU" sz="2800" dirty="0" smtClean="0"/>
          </a:p>
          <a:p>
            <a:pPr marL="514350" indent="-514350">
              <a:buAutoNum type="arabicPeriod"/>
            </a:pPr>
            <a:r>
              <a:rPr lang="ru-RU" sz="2800" dirty="0" smtClean="0"/>
              <a:t>Армирование </a:t>
            </a:r>
            <a:r>
              <a:rPr lang="ru-RU" sz="2800" dirty="0"/>
              <a:t>участков во время ремонта. </a:t>
            </a:r>
            <a:r>
              <a:rPr lang="ru-RU" sz="2800" dirty="0" err="1"/>
              <a:t>Геосетку</a:t>
            </a:r>
            <a:r>
              <a:rPr lang="ru-RU" sz="2800" dirty="0"/>
              <a:t> кладут на поврежденный участок дороги, и сверху укладывают новое дорожное покрытие. Ее структурные свойства не позволяют соприкасаться старым трещинам с новым покрытием. </a:t>
            </a:r>
            <a:endParaRPr lang="ru-RU" sz="2800" dirty="0" smtClean="0"/>
          </a:p>
          <a:p>
            <a:pPr marL="514350" indent="-514350">
              <a:buAutoNum type="arabicPeriod"/>
            </a:pPr>
            <a:r>
              <a:rPr lang="ru-RU" sz="2800" dirty="0" smtClean="0"/>
              <a:t>При </a:t>
            </a:r>
            <a:r>
              <a:rPr lang="ru-RU" sz="2800" dirty="0"/>
              <a:t>наличии вмятин и колеи равномерно распределяет нагрузку по всей площади, что снижает вероятность образования новых вмятин. </a:t>
            </a:r>
            <a:endParaRPr lang="ru-RU" sz="2800" dirty="0" smtClean="0"/>
          </a:p>
          <a:p>
            <a:pPr marL="514350" indent="-514350">
              <a:buAutoNum type="arabicPeriod"/>
            </a:pPr>
            <a:r>
              <a:rPr lang="ru-RU" sz="2800" dirty="0" err="1" smtClean="0"/>
              <a:t>Геосетка</a:t>
            </a:r>
            <a:r>
              <a:rPr lang="ru-RU" sz="2800" dirty="0" smtClean="0"/>
              <a:t> </a:t>
            </a:r>
            <a:r>
              <a:rPr lang="ru-RU" sz="2800" dirty="0"/>
              <a:t>используется для предотвращения образования трещин. </a:t>
            </a:r>
            <a:endParaRPr lang="ru-RU" sz="2800" dirty="0" smtClean="0"/>
          </a:p>
          <a:p>
            <a:pPr marL="514350" indent="-514350">
              <a:buAutoNum type="arabicPeriod"/>
            </a:pPr>
            <a:r>
              <a:rPr lang="ru-RU" sz="2800" dirty="0" smtClean="0"/>
              <a:t>Помогает </a:t>
            </a:r>
            <a:r>
              <a:rPr lang="ru-RU" sz="2800" dirty="0"/>
              <a:t>усилить швы между бетонными плитами. </a:t>
            </a:r>
            <a:endParaRPr lang="ru-RU" sz="2800" dirty="0" smtClean="0"/>
          </a:p>
          <a:p>
            <a:pPr marL="514350" indent="-514350">
              <a:buAutoNum type="arabicPeriod"/>
            </a:pPr>
            <a:r>
              <a:rPr lang="ru-RU" sz="2800" dirty="0" smtClean="0"/>
              <a:t>Используемые </a:t>
            </a:r>
            <a:r>
              <a:rPr lang="ru-RU" sz="2800" dirty="0"/>
              <a:t>современные технологии зачастую требуют предварительного армирования грунта. Для этого применяется </a:t>
            </a:r>
            <a:r>
              <a:rPr lang="ru-RU" sz="2800" dirty="0" err="1"/>
              <a:t>геосетка</a:t>
            </a:r>
            <a:r>
              <a:rPr lang="ru-RU" sz="2800" dirty="0"/>
              <a:t>. </a:t>
            </a:r>
            <a:endParaRPr lang="ru-RU" sz="2800" dirty="0" smtClean="0"/>
          </a:p>
          <a:p>
            <a:pPr marL="514350" indent="-514350">
              <a:buAutoNum type="arabicPeriod"/>
            </a:pPr>
            <a:r>
              <a:rPr lang="ru-RU" sz="2800" dirty="0" smtClean="0"/>
              <a:t>Используется </a:t>
            </a:r>
            <a:r>
              <a:rPr lang="ru-RU" sz="2800" dirty="0"/>
              <a:t>при строительстве гравийных лесовозных дорожных участков, а также для технологических проездов и временных дорог. Нередко дорожная </a:t>
            </a:r>
            <a:r>
              <a:rPr lang="ru-RU" sz="2800" dirty="0" err="1"/>
              <a:t>геосетка</a:t>
            </a:r>
            <a:r>
              <a:rPr lang="ru-RU" sz="2800" dirty="0"/>
              <a:t> используется в аэродромном, ландшафтном, гражданском и садово-парковом строительстве.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31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Общие сведения о </a:t>
            </a:r>
            <a:r>
              <a:rPr lang="ru-RU" dirty="0" err="1"/>
              <a:t>геосетке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30087" y="2451652"/>
            <a:ext cx="4293703" cy="4280452"/>
          </a:xfrm>
        </p:spPr>
        <p:txBody>
          <a:bodyPr>
            <a:normAutofit/>
          </a:bodyPr>
          <a:lstStyle/>
          <a:p>
            <a:r>
              <a:rPr lang="ru-RU" dirty="0"/>
              <a:t>Что представляет собой </a:t>
            </a:r>
            <a:r>
              <a:rPr lang="ru-RU" dirty="0" err="1"/>
              <a:t>геосетка</a:t>
            </a:r>
            <a:r>
              <a:rPr lang="ru-RU" dirty="0"/>
              <a:t>? Это синтетический рулонный материал, имеющий плоскую сетчатую структуру и сквозные ячейки подвижной формы, которые образуются двумя перекрывающими рядами волокон. Могут соединяться в узлах прошивочной нитью, склеиванием, а также с помощью переплетения или сплавления. </a:t>
            </a:r>
            <a:endParaRPr lang="ru-RU" dirty="0" smtClean="0"/>
          </a:p>
          <a:p>
            <a:r>
              <a:rPr lang="ru-RU" dirty="0" smtClean="0"/>
              <a:t>ГС </a:t>
            </a:r>
            <a:r>
              <a:rPr lang="ru-RU" dirty="0"/>
              <a:t>— технологическая маркировка </a:t>
            </a:r>
            <a:r>
              <a:rPr lang="ru-RU" dirty="0" err="1"/>
              <a:t>геосетки</a:t>
            </a:r>
            <a:r>
              <a:rPr lang="ru-RU" dirty="0"/>
              <a:t>. Часто используется во время ремонтных работ. Классифицируется по разным признакам и производится из большого ряда материалов.</a:t>
            </a:r>
            <a:br>
              <a:rPr lang="ru-RU" dirty="0"/>
            </a:br>
            <a:endParaRPr lang="ru-RU" dirty="0"/>
          </a:p>
        </p:txBody>
      </p:sp>
      <p:pic>
        <p:nvPicPr>
          <p:cNvPr id="9" name="Рисунок 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5" r="135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17183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Отличие </a:t>
            </a:r>
            <a:r>
              <a:rPr lang="ru-RU" dirty="0" err="1"/>
              <a:t>геосетки</a:t>
            </a:r>
            <a:r>
              <a:rPr lang="ru-RU" dirty="0"/>
              <a:t> от </a:t>
            </a:r>
            <a:r>
              <a:rPr lang="ru-RU" dirty="0" err="1"/>
              <a:t>георешетки</a:t>
            </a:r>
            <a:r>
              <a:rPr lang="ru-RU" dirty="0"/>
              <a:t> и </a:t>
            </a:r>
            <a:r>
              <a:rPr lang="ru-RU" dirty="0" err="1"/>
              <a:t>геосот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2697" y="1736035"/>
            <a:ext cx="10031894" cy="51219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Георешетка</a:t>
            </a:r>
            <a:r>
              <a:rPr lang="ru-RU" dirty="0"/>
              <a:t> — это специальный материал, который в отличие от </a:t>
            </a:r>
            <a:r>
              <a:rPr lang="ru-RU" dirty="0" err="1"/>
              <a:t>геосетки</a:t>
            </a:r>
            <a:r>
              <a:rPr lang="ru-RU" dirty="0"/>
              <a:t> обладает сквозными ячейками, имеющими правильную неподвижную форму. Элементы и узлы соединения получают с помощью вытягивания и перфорации, прессования и с помощью литья под давлением, что отличается от способов соединения в </a:t>
            </a:r>
            <a:r>
              <a:rPr lang="ru-RU" dirty="0" err="1"/>
              <a:t>геосетке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Георешетка</a:t>
            </a:r>
            <a:r>
              <a:rPr lang="ru-RU" dirty="0" smtClean="0"/>
              <a:t> </a:t>
            </a:r>
            <a:r>
              <a:rPr lang="ru-RU" dirty="0"/>
              <a:t>не подвергается битумной или полимерной пропитке. Отличается и область применения. </a:t>
            </a:r>
            <a:r>
              <a:rPr lang="ru-RU" dirty="0" err="1"/>
              <a:t>Георешетка</a:t>
            </a:r>
            <a:r>
              <a:rPr lang="ru-RU" dirty="0"/>
              <a:t> в основном применяется для улучшения основания дорожных одежд, сделанных из зернистых материалов, и почти не используется для асфальтирования дорог.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Геосоты</a:t>
            </a:r>
            <a:r>
              <a:rPr lang="ru-RU" dirty="0" smtClean="0"/>
              <a:t> </a:t>
            </a:r>
            <a:r>
              <a:rPr lang="ru-RU" dirty="0"/>
              <a:t>представляют собой </a:t>
            </a:r>
            <a:r>
              <a:rPr lang="ru-RU" dirty="0" err="1"/>
              <a:t>геоматериал</a:t>
            </a:r>
            <a:r>
              <a:rPr lang="ru-RU" dirty="0"/>
              <a:t>, который имеет объемную конструкцию с высокими ячейками. Получается при помощи соединения полимерных лент между собой. Их основное назначение — укрепление насыпей, откосов, в том числе нижних слоев основания дороги. Основное их отличие от </a:t>
            </a:r>
            <a:r>
              <a:rPr lang="ru-RU" dirty="0" err="1"/>
              <a:t>геосетки</a:t>
            </a:r>
            <a:r>
              <a:rPr lang="ru-RU" dirty="0"/>
              <a:t> заключается в том, что они не применяются для армирования покрытия асфальтобетоном. Также отличается и сырье, из которого изготавливается данная конструкция.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36426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23900" y="685800"/>
            <a:ext cx="4285422" cy="2157884"/>
          </a:xfrm>
        </p:spPr>
        <p:txBody>
          <a:bodyPr>
            <a:normAutofit fontScale="90000"/>
          </a:bodyPr>
          <a:lstStyle/>
          <a:p>
            <a:r>
              <a:rPr lang="ru-RU" dirty="0"/>
              <a:t>Классификация </a:t>
            </a:r>
            <a:r>
              <a:rPr lang="ru-RU" dirty="0" err="1"/>
              <a:t>геосеток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14350" y="2279374"/>
            <a:ext cx="4704522" cy="421419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По назначению: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Для </a:t>
            </a:r>
            <a:r>
              <a:rPr lang="ru-RU" dirty="0"/>
              <a:t>грунта.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Для </a:t>
            </a:r>
            <a:r>
              <a:rPr lang="ru-RU" dirty="0"/>
              <a:t>асфальта. </a:t>
            </a:r>
            <a:endParaRPr lang="ru-RU" dirty="0" smtClean="0"/>
          </a:p>
          <a:p>
            <a:r>
              <a:rPr lang="ru-RU" dirty="0" smtClean="0"/>
              <a:t>По </a:t>
            </a:r>
            <a:r>
              <a:rPr lang="ru-RU" dirty="0"/>
              <a:t>типу ориентации ячеек: </a:t>
            </a:r>
            <a:endParaRPr lang="ru-RU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 smtClean="0"/>
              <a:t>Одноосная</a:t>
            </a:r>
            <a:r>
              <a:rPr lang="ru-RU" dirty="0"/>
              <a:t>. </a:t>
            </a:r>
            <a:r>
              <a:rPr lang="ru-RU" dirty="0" err="1"/>
              <a:t>Геосетка</a:t>
            </a:r>
            <a:r>
              <a:rPr lang="ru-RU" dirty="0"/>
              <a:t> обладает достаточно хорошими показателями прочности, в том числе механическими свойствами, но только в одном направлении — продольном. </a:t>
            </a:r>
            <a:endParaRPr lang="ru-RU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 smtClean="0"/>
              <a:t>Двуосная</a:t>
            </a:r>
            <a:r>
              <a:rPr lang="ru-RU" dirty="0"/>
              <a:t>. Имеет похожие механические свойства в обоих направлениях (продольном и поперечном).</a:t>
            </a:r>
            <a:br>
              <a:rPr lang="ru-RU" dirty="0"/>
            </a:b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817704" y="103567"/>
            <a:ext cx="6042991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 типу материала: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/>
              <a:t>Полимерная.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/>
              <a:t>Полиамидная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err="1" smtClean="0"/>
              <a:t>Полиэстерная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/>
              <a:t>Полипропиленовая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/>
              <a:t>Полиэтиленовая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/>
              <a:t>Базальтовая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/>
              <a:t>Стекловолоконная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err="1" smtClean="0"/>
              <a:t>Поливинлалкогольная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/>
              <a:t>Органическая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/>
              <a:t>Из </a:t>
            </a:r>
            <a:r>
              <a:rPr lang="ru-RU" dirty="0"/>
              <a:t>джутовой нити или кокосового волокна.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/>
              <a:t>Композитная.</a:t>
            </a:r>
          </a:p>
          <a:p>
            <a:endParaRPr lang="ru-RU" dirty="0" smtClean="0"/>
          </a:p>
          <a:p>
            <a:pPr algn="r"/>
            <a:r>
              <a:rPr lang="ru-RU" dirty="0"/>
              <a:t>По способу изготовления: </a:t>
            </a:r>
            <a:endParaRPr lang="ru-RU" dirty="0" smtClean="0"/>
          </a:p>
          <a:p>
            <a:pPr marL="285750" indent="-285750" algn="r">
              <a:buFont typeface="Wingdings" panose="05000000000000000000" pitchFamily="2" charset="2"/>
              <a:buChar char="Ø"/>
            </a:pPr>
            <a:r>
              <a:rPr lang="ru-RU" dirty="0" smtClean="0"/>
              <a:t>Плетеная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 algn="r">
              <a:buFont typeface="Wingdings" panose="05000000000000000000" pitchFamily="2" charset="2"/>
              <a:buChar char="Ø"/>
            </a:pPr>
            <a:r>
              <a:rPr lang="ru-RU" dirty="0" smtClean="0"/>
              <a:t>Сплавленная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 algn="r">
              <a:buFont typeface="Wingdings" panose="05000000000000000000" pitchFamily="2" charset="2"/>
              <a:buChar char="Ø"/>
            </a:pPr>
            <a:r>
              <a:rPr lang="ru-RU" dirty="0" smtClean="0"/>
              <a:t>Клееная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 algn="r">
              <a:buFont typeface="Wingdings" panose="05000000000000000000" pitchFamily="2" charset="2"/>
              <a:buChar char="Ø"/>
            </a:pPr>
            <a:r>
              <a:rPr lang="ru-RU" dirty="0" smtClean="0"/>
              <a:t>Вязаная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 algn="r">
              <a:buFont typeface="Wingdings" panose="05000000000000000000" pitchFamily="2" charset="2"/>
              <a:buChar char="Ø"/>
            </a:pPr>
            <a:r>
              <a:rPr lang="ru-RU" dirty="0" err="1" smtClean="0"/>
              <a:t>Нитепрошивная</a:t>
            </a:r>
            <a:r>
              <a:rPr lang="ru-RU" dirty="0"/>
              <a:t>. </a:t>
            </a:r>
            <a:endParaRPr lang="ru-RU" dirty="0" smtClean="0"/>
          </a:p>
          <a:p>
            <a:pPr algn="r"/>
            <a:endParaRPr lang="ru-RU" dirty="0"/>
          </a:p>
          <a:p>
            <a:pPr algn="r"/>
            <a:r>
              <a:rPr lang="ru-RU" dirty="0" smtClean="0"/>
              <a:t>По </a:t>
            </a:r>
            <a:r>
              <a:rPr lang="ru-RU" dirty="0"/>
              <a:t>типу пропитки: </a:t>
            </a:r>
            <a:endParaRPr lang="ru-RU" dirty="0" smtClean="0"/>
          </a:p>
          <a:p>
            <a:pPr marL="285750" indent="-285750" algn="r">
              <a:buFont typeface="Wingdings" panose="05000000000000000000" pitchFamily="2" charset="2"/>
              <a:buChar char="ü"/>
            </a:pPr>
            <a:r>
              <a:rPr lang="ru-RU" dirty="0" smtClean="0"/>
              <a:t>Полимерная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 algn="r">
              <a:buFont typeface="Wingdings" panose="05000000000000000000" pitchFamily="2" charset="2"/>
              <a:buChar char="ü"/>
            </a:pPr>
            <a:r>
              <a:rPr lang="ru-RU" dirty="0" smtClean="0"/>
              <a:t>Битумная</a:t>
            </a:r>
            <a:r>
              <a:rPr lang="ru-RU" dirty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27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Основные эксплуатационные характеристики </a:t>
            </a:r>
            <a:r>
              <a:rPr lang="ru-RU" dirty="0" err="1"/>
              <a:t>геосетки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66191" y="2171700"/>
            <a:ext cx="526111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0" i="0" dirty="0" smtClean="0">
                <a:solidFill>
                  <a:srgbClr val="797979"/>
                </a:solidFill>
                <a:effectLst/>
                <a:latin typeface="Roboto"/>
              </a:rPr>
              <a:t>К ним относятся: </a:t>
            </a:r>
          </a:p>
          <a:p>
            <a:endParaRPr lang="ru-RU" sz="2400" b="0" i="0" dirty="0" smtClean="0">
              <a:solidFill>
                <a:srgbClr val="797979"/>
              </a:solidFill>
              <a:effectLst/>
              <a:latin typeface="Roboto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b="0" i="0" dirty="0" smtClean="0">
                <a:solidFill>
                  <a:srgbClr val="797979"/>
                </a:solidFill>
                <a:effectLst/>
                <a:latin typeface="Roboto"/>
              </a:rPr>
              <a:t>Материал изготовления.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b="0" i="0" dirty="0" smtClean="0">
                <a:solidFill>
                  <a:srgbClr val="797979"/>
                </a:solidFill>
                <a:effectLst/>
                <a:latin typeface="Roboto"/>
              </a:rPr>
              <a:t>Размер ячеек, определяемый в мм.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b="0" i="0" dirty="0" smtClean="0">
                <a:solidFill>
                  <a:srgbClr val="797979"/>
                </a:solidFill>
                <a:effectLst/>
                <a:latin typeface="Roboto"/>
              </a:rPr>
              <a:t>Тип пропитки.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b="0" i="0" dirty="0" smtClean="0">
                <a:solidFill>
                  <a:srgbClr val="797979"/>
                </a:solidFill>
                <a:effectLst/>
                <a:latin typeface="Roboto"/>
              </a:rPr>
              <a:t>Предельная поперечная, а также продольная прочность, кН/м.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b="0" i="0" dirty="0" smtClean="0">
                <a:solidFill>
                  <a:srgbClr val="797979"/>
                </a:solidFill>
                <a:effectLst/>
                <a:latin typeface="Roboto"/>
              </a:rPr>
              <a:t>Поверхностная плотность.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363" y="2171700"/>
            <a:ext cx="5478324" cy="3160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68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/>
              <a:t>Применение </a:t>
            </a:r>
            <a:r>
              <a:rPr lang="ru-RU" sz="2800" dirty="0" err="1"/>
              <a:t>геосетки</a:t>
            </a:r>
            <a:r>
              <a:rPr lang="ru-RU" sz="2800" dirty="0"/>
              <a:t> при устройстве дорожных оснований и </a:t>
            </a:r>
            <a:r>
              <a:rPr lang="ru-RU" sz="2800" dirty="0" smtClean="0"/>
              <a:t>асфальтирования</a:t>
            </a:r>
            <a:endParaRPr lang="ru-RU" sz="2800" dirty="0"/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3" r="11373"/>
          <a:stretch>
            <a:fillRect/>
          </a:stretch>
        </p:blipFill>
        <p:spPr>
          <a:xfrm rot="5400000">
            <a:off x="5434013" y="100013"/>
            <a:ext cx="6858000" cy="6657975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450574" y="2199861"/>
            <a:ext cx="4426226" cy="4452730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Дорожная </a:t>
            </a:r>
            <a:r>
              <a:rPr lang="ru-RU" dirty="0" err="1"/>
              <a:t>геосетка</a:t>
            </a:r>
            <a:r>
              <a:rPr lang="ru-RU" dirty="0"/>
              <a:t> в зависимости от своего типа может использоваться во время строительства дорог разных технических категорий, покрытия дороги, а также небольших участков и территорий асфальтом. Основное их назначение — усиление дорожных оснований, в том числе армирование асфальтовых покрытий</a:t>
            </a:r>
            <a:r>
              <a:rPr lang="ru-RU" dirty="0" smtClean="0"/>
              <a:t>.</a:t>
            </a:r>
          </a:p>
          <a:p>
            <a:r>
              <a:rPr lang="ru-RU" dirty="0"/>
              <a:t>К главным ее функциям относятся: </a:t>
            </a: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Улучшение </a:t>
            </a:r>
            <a:r>
              <a:rPr lang="ru-RU" dirty="0"/>
              <a:t>стабильности дорожного основания. Происходит это из-за разделения инертных слоев, в результате чего предотвращается неравномерная усадка в дорожной одежде. </a:t>
            </a: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Повышение </a:t>
            </a:r>
            <a:r>
              <a:rPr lang="ru-RU" dirty="0"/>
              <a:t>прочности дорожного покрытия и увеличение срока службы.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428385" y="5221356"/>
            <a:ext cx="3763616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Применение </a:t>
            </a:r>
            <a:r>
              <a:rPr lang="ru-RU" b="0" cap="none" spc="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геосетки</a:t>
            </a:r>
            <a:endParaRPr lang="ru-RU" b="0" cap="none" spc="0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ru-RU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 реконструкции участка</a:t>
            </a:r>
            <a:r>
              <a:rPr lang="ru-RU" dirty="0" smtClean="0">
                <a:solidFill>
                  <a:schemeClr val="bg1"/>
                </a:solidFill>
              </a:rPr>
              <a:t> по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 ул. </a:t>
            </a:r>
            <a:r>
              <a:rPr lang="ru-RU" dirty="0" err="1" smtClean="0">
                <a:solidFill>
                  <a:schemeClr val="bg1"/>
                </a:solidFill>
              </a:rPr>
              <a:t>Протозанова</a:t>
            </a:r>
            <a:r>
              <a:rPr lang="ru-RU" dirty="0" smtClean="0">
                <a:solidFill>
                  <a:schemeClr val="bg1"/>
                </a:solidFill>
              </a:rPr>
              <a:t> от Мемориала Славы до моста через реку Ульба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в створе ул. </a:t>
            </a:r>
            <a:r>
              <a:rPr lang="ru-RU" dirty="0" err="1" smtClean="0">
                <a:solidFill>
                  <a:schemeClr val="bg1"/>
                </a:solidFill>
              </a:rPr>
              <a:t>Ороджоникидзе</a:t>
            </a:r>
            <a:endParaRPr lang="ru-RU" dirty="0" smtClean="0">
              <a:solidFill>
                <a:schemeClr val="bg1"/>
              </a:solidFill>
            </a:endParaRPr>
          </a:p>
          <a:p>
            <a:pPr algn="ctr"/>
            <a:endParaRPr lang="ru-RU" sz="48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859221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9808" y="318052"/>
            <a:ext cx="10674627" cy="63080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При устройстве дорожных оснований </a:t>
            </a:r>
            <a:r>
              <a:rPr lang="ru-RU" dirty="0" err="1"/>
              <a:t>геосетка</a:t>
            </a:r>
            <a:r>
              <a:rPr lang="ru-RU" dirty="0"/>
              <a:t> используется для: </a:t>
            </a:r>
            <a:endParaRPr lang="ru-RU" dirty="0" smtClean="0"/>
          </a:p>
          <a:p>
            <a:r>
              <a:rPr lang="ru-RU" dirty="0" smtClean="0"/>
              <a:t>Улучшения </a:t>
            </a:r>
            <a:r>
              <a:rPr lang="ru-RU" dirty="0"/>
              <a:t>земляного полотна. Особо актуально ее использование на слабых грунтовых основаниях, где насыпь не достигает твердого основания. </a:t>
            </a:r>
            <a:endParaRPr lang="ru-RU" dirty="0" smtClean="0"/>
          </a:p>
          <a:p>
            <a:r>
              <a:rPr lang="ru-RU" dirty="0" smtClean="0"/>
              <a:t>Укрепления </a:t>
            </a:r>
            <a:r>
              <a:rPr lang="ru-RU" dirty="0"/>
              <a:t>несущего основания, состоящего из зернистых материалов. Из </a:t>
            </a:r>
            <a:r>
              <a:rPr lang="ru-RU" dirty="0" err="1"/>
              <a:t>геосетки</a:t>
            </a:r>
            <a:r>
              <a:rPr lang="ru-RU" dirty="0"/>
              <a:t> создается прослойка между щебеночным и песчаным слоем. Она разделяет инертные слои и превращает дорожное основание в более упругую конструкцию.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Основные </a:t>
            </a:r>
            <a:r>
              <a:rPr lang="ru-RU" dirty="0"/>
              <a:t>задачи, которые выполняются </a:t>
            </a:r>
            <a:r>
              <a:rPr lang="ru-RU" dirty="0" err="1"/>
              <a:t>геосеткой</a:t>
            </a:r>
            <a:r>
              <a:rPr lang="ru-RU" dirty="0"/>
              <a:t> в случае армирования дорожного покрытия: </a:t>
            </a:r>
            <a:endParaRPr lang="ru-RU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Перераспределение </a:t>
            </a:r>
            <a:r>
              <a:rPr lang="ru-RU" dirty="0"/>
              <a:t>транспортной нагрузки, в результате чего повышается несущая способность асфальтового покрытия. </a:t>
            </a:r>
            <a:endParaRPr lang="ru-RU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Не допускает </a:t>
            </a:r>
            <a:r>
              <a:rPr lang="ru-RU" dirty="0"/>
              <a:t>появление трещин, а также иных деформаций.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Допускается </a:t>
            </a:r>
            <a:r>
              <a:rPr lang="ru-RU" dirty="0"/>
              <a:t>укладка </a:t>
            </a:r>
            <a:r>
              <a:rPr lang="ru-RU" dirty="0" err="1"/>
              <a:t>геосетки</a:t>
            </a:r>
            <a:r>
              <a:rPr lang="ru-RU" dirty="0"/>
              <a:t> разными схемами: </a:t>
            </a:r>
            <a:endParaRPr lang="ru-RU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Частичное </a:t>
            </a:r>
            <a:r>
              <a:rPr lang="ru-RU" dirty="0"/>
              <a:t>армирование. Укладывается только над продольными и поперечными трещинами и швами. </a:t>
            </a:r>
            <a:endParaRPr lang="ru-RU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Сплошное </a:t>
            </a:r>
            <a:r>
              <a:rPr lang="ru-RU" dirty="0"/>
              <a:t>армирование. </a:t>
            </a:r>
            <a:r>
              <a:rPr lang="ru-RU" dirty="0" err="1"/>
              <a:t>Геосетка</a:t>
            </a:r>
            <a:r>
              <a:rPr lang="ru-RU" dirty="0"/>
              <a:t> распределяется по всей площади участка. </a:t>
            </a:r>
            <a:endParaRPr lang="ru-RU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Комбинированное </a:t>
            </a:r>
            <a:r>
              <a:rPr lang="ru-RU" dirty="0"/>
              <a:t>армирование. Сочетает в себе частичную и сплошную схему укладки.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617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23899" y="447261"/>
            <a:ext cx="3855720" cy="2157884"/>
          </a:xfrm>
        </p:spPr>
        <p:txBody>
          <a:bodyPr>
            <a:normAutofit/>
          </a:bodyPr>
          <a:lstStyle/>
          <a:p>
            <a:r>
              <a:rPr lang="ru-RU" sz="3600" dirty="0"/>
              <a:t>Виды </a:t>
            </a:r>
            <a:r>
              <a:rPr lang="ru-RU" sz="3600" dirty="0" err="1"/>
              <a:t>георешеток</a:t>
            </a:r>
            <a:r>
              <a:rPr lang="ru-RU" sz="3600" dirty="0"/>
              <a:t> для дорожного </a:t>
            </a:r>
            <a:r>
              <a:rPr lang="ru-RU" sz="3600" dirty="0" smtClean="0"/>
              <a:t>строительства</a:t>
            </a:r>
            <a:endParaRPr lang="ru-RU" sz="3600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9" r="17469"/>
          <a:stretch>
            <a:fillRect/>
          </a:stretch>
        </p:blipFill>
        <p:spPr/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71061" y="2093843"/>
            <a:ext cx="4439477" cy="4651513"/>
          </a:xfrm>
        </p:spPr>
        <p:txBody>
          <a:bodyPr>
            <a:normAutofit/>
          </a:bodyPr>
          <a:lstStyle/>
          <a:p>
            <a:r>
              <a:rPr lang="ru-RU" dirty="0"/>
              <a:t>Различают несколько разновидностей </a:t>
            </a:r>
            <a:r>
              <a:rPr lang="ru-RU" dirty="0" err="1"/>
              <a:t>георешеток</a:t>
            </a:r>
            <a:r>
              <a:rPr lang="ru-RU" dirty="0"/>
              <a:t>: </a:t>
            </a: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Объемные</a:t>
            </a:r>
            <a:r>
              <a:rPr lang="ru-RU" dirty="0"/>
              <a:t>. Хорошо подходят для укрепления слабых грунтов. Все элементы соединены шахматным способом, что образует крепкий каркас в двух плоскостях. Их прочность может доходить до 70% от исходной прочности синтетических лент</a:t>
            </a:r>
            <a:r>
              <a:rPr lang="ru-RU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ru-RU" dirty="0"/>
              <a:t>Плоские. Представлены в виде ячеистого материала, скрученного в рулон. Ими укрепляются дороги, подъездные пути, садовые дорожки, в том числе откосы и насыпи.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213404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err="1"/>
              <a:t>Геосетка</a:t>
            </a:r>
            <a:r>
              <a:rPr lang="ru-RU" dirty="0"/>
              <a:t> для дорожного строительства — правила и технология </a:t>
            </a:r>
            <a:r>
              <a:rPr lang="ru-RU" dirty="0" smtClean="0"/>
              <a:t>укладки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371599" y="2286000"/>
            <a:ext cx="10157791" cy="4572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Использование </a:t>
            </a:r>
            <a:r>
              <a:rPr lang="ru-RU" dirty="0" err="1"/>
              <a:t>геосетки</a:t>
            </a:r>
            <a:r>
              <a:rPr lang="ru-RU" dirty="0"/>
              <a:t> требует соблюдения определенных условий хранения, транспортировки, а также ее применения. Нарушение данных правил во время монтажных работ может привести к образованию большого количества дефектов дорожного полотна, вплоть до разрушения дороги.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Одним из важных условий считается надлежащее хранение. Храниться она должна на специализированном складе и с определенной в помещении температурой. Сетка должна содержаться в специальной защитной пленке, а укладка происходить на ровную и чистую поверхность. Чтобы материал не деформировался, </a:t>
            </a:r>
            <a:r>
              <a:rPr lang="ru-RU" dirty="0" err="1"/>
              <a:t>геосетка</a:t>
            </a:r>
            <a:r>
              <a:rPr lang="ru-RU" dirty="0"/>
              <a:t> укладывается в высоту максимум в 2 или 3 рулона.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Сам </a:t>
            </a:r>
            <a:r>
              <a:rPr lang="ru-RU" dirty="0"/>
              <a:t>процесс укладки налагает определенные требования. В случае их отклонения эффективность армирования может снизиться: </a:t>
            </a:r>
            <a:endParaRPr lang="ru-RU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Размер </a:t>
            </a:r>
            <a:r>
              <a:rPr lang="ru-RU" dirty="0"/>
              <a:t>ячеек выбирается из расчета в 2-2,5 раза больше размера щебня. </a:t>
            </a:r>
            <a:endParaRPr lang="ru-RU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Разрывная </a:t>
            </a:r>
            <a:r>
              <a:rPr lang="ru-RU" dirty="0"/>
              <a:t>нагрузка должна составлять не менее 40 кН/м. </a:t>
            </a:r>
            <a:endParaRPr lang="ru-RU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Асфальтобетонная </a:t>
            </a:r>
            <a:r>
              <a:rPr lang="ru-RU" dirty="0"/>
              <a:t>смесь должна соответствовать ГОСТу (9128-97).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20058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Подготовка основания для монтажа </a:t>
            </a:r>
            <a:r>
              <a:rPr lang="ru-RU" sz="3600" dirty="0" err="1"/>
              <a:t>геосетки</a:t>
            </a:r>
            <a:endParaRPr lang="ru-RU" sz="3600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1" r="17591"/>
          <a:stretch>
            <a:fillRect/>
          </a:stretch>
        </p:blipFill>
        <p:spPr/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30087" y="2451652"/>
            <a:ext cx="4386470" cy="425394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Укладка </a:t>
            </a:r>
            <a:r>
              <a:rPr lang="ru-RU" dirty="0" err="1"/>
              <a:t>геосетки</a:t>
            </a:r>
            <a:r>
              <a:rPr lang="ru-RU" dirty="0"/>
              <a:t> требует тщательной подготовки грунтового основания, чтобы не допустить в дальнейшем деформации материала. Прежде всего оно должно быть ровным, чистым и сухим. На нем должны отсутствовать ямы, выбоины, острые предметы, а также бугры и корни растений. </a:t>
            </a:r>
            <a:endParaRPr lang="ru-RU" dirty="0" smtClean="0"/>
          </a:p>
          <a:p>
            <a:r>
              <a:rPr lang="ru-RU" dirty="0" smtClean="0"/>
              <a:t>Любые </a:t>
            </a:r>
            <a:r>
              <a:rPr lang="ru-RU" dirty="0"/>
              <a:t>неровности или трещины более 1 см убираются, срезаются и заполняются битумом. Если трещина небольшого размера (менее 3 мм), то она не обрабатывается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Слои асфальта, между которыми укладывается </a:t>
            </a:r>
            <a:r>
              <a:rPr lang="ru-RU" dirty="0" err="1"/>
              <a:t>геосетка</a:t>
            </a:r>
            <a:r>
              <a:rPr lang="ru-RU" dirty="0"/>
              <a:t>, предварительно обрабатываются битумной эмульсией, что позволяет обеспечить хорошее сцепление слоев. </a:t>
            </a:r>
            <a:endParaRPr lang="ru-RU" dirty="0" smtClean="0"/>
          </a:p>
          <a:p>
            <a:r>
              <a:rPr lang="ru-RU" dirty="0" smtClean="0"/>
              <a:t>Если </a:t>
            </a:r>
            <a:r>
              <a:rPr lang="ru-RU" dirty="0"/>
              <a:t>грунт переувлажнен, то проводится осушка основания, и укладывается дренаж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397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Преимущества и недостатки применения </a:t>
            </a:r>
            <a:r>
              <a:rPr lang="ru-RU" dirty="0" err="1" smtClean="0"/>
              <a:t>геосетки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258957" y="1908313"/>
            <a:ext cx="10601739" cy="477078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Основные преимущества: </a:t>
            </a: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Доступная </a:t>
            </a:r>
            <a:r>
              <a:rPr lang="ru-RU" dirty="0"/>
              <a:t>цена. </a:t>
            </a: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Широкая </a:t>
            </a:r>
            <a:r>
              <a:rPr lang="ru-RU" dirty="0"/>
              <a:t>область применения. </a:t>
            </a: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Удобная </a:t>
            </a:r>
            <a:r>
              <a:rPr lang="ru-RU" dirty="0"/>
              <a:t>транспортировка. </a:t>
            </a: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Обладает </a:t>
            </a:r>
            <a:r>
              <a:rPr lang="ru-RU" dirty="0"/>
              <a:t>высокой прочностью. </a:t>
            </a: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Хорошие </a:t>
            </a:r>
            <a:r>
              <a:rPr lang="ru-RU" dirty="0"/>
              <a:t>эксплуатационные характеристики. </a:t>
            </a: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Снижает </a:t>
            </a:r>
            <a:r>
              <a:rPr lang="ru-RU" dirty="0"/>
              <a:t>потерю отсыпаемого грунта</a:t>
            </a:r>
            <a:r>
              <a:rPr lang="ru-RU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ru-RU" dirty="0"/>
              <a:t>Уменьшает толщину дорожного покрытия (до 20</a:t>
            </a:r>
            <a:r>
              <a:rPr lang="ru-RU" dirty="0" smtClean="0"/>
              <a:t>%).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ru-RU" dirty="0"/>
              <a:t>Увеличивает максимально возможную транспортную нагрузку. </a:t>
            </a: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Легкий </a:t>
            </a:r>
            <a:r>
              <a:rPr lang="ru-RU" dirty="0"/>
              <a:t>и качественный монтаж в любые погодные условия. </a:t>
            </a: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Сокращает </a:t>
            </a:r>
            <a:r>
              <a:rPr lang="ru-RU" dirty="0"/>
              <a:t>сроки строительных работ. Отсутствуют усадочные процессы. </a:t>
            </a: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Увеличение </a:t>
            </a:r>
            <a:r>
              <a:rPr lang="ru-RU" dirty="0"/>
              <a:t>времени эксплуатации дорожного покрытия более, чем на 6 лет.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Если </a:t>
            </a:r>
            <a:r>
              <a:rPr lang="ru-RU" dirty="0" err="1"/>
              <a:t>геосетка</a:t>
            </a:r>
            <a:r>
              <a:rPr lang="ru-RU" dirty="0"/>
              <a:t> изготовлена из некачественного материала или хранилась ненадлежащим образом, то она склонна к воздействию разных внешних факторов, а также деформации, что значительно может сократить срок службы дорожного основания и покрытия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1130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Урожай</Template>
  <TotalTime>64</TotalTime>
  <Words>1167</Words>
  <Application>Microsoft Office PowerPoint</Application>
  <PresentationFormat>Широкоэкранный</PresentationFormat>
  <Paragraphs>105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Courier New</vt:lpstr>
      <vt:lpstr>Franklin Gothic Book</vt:lpstr>
      <vt:lpstr>Roboto</vt:lpstr>
      <vt:lpstr>Wingdings</vt:lpstr>
      <vt:lpstr>Crop</vt:lpstr>
      <vt:lpstr>ПРИМЕНЕНИЕ ГЕОсеток  В ДОРОЖНОМ СТРОИТЕЛЬСТВЕ</vt:lpstr>
      <vt:lpstr>Дорожные покрытия постоянно попадают под воздействие большого давления. Ежегодно прокладывается и ремонтируется огромное количество автомобильных дорог. Для повышения их качества стали применять дорожную геосетку. Изучив все про геосетку для дорожного строительства, можно сделать вывод, что данный материал очень прочный и обеспечивает надежную поверхность асфальтированной дороге.  </vt:lpstr>
      <vt:lpstr>Презентация PowerPoint</vt:lpstr>
      <vt:lpstr>Общие сведения о геосетке  </vt:lpstr>
      <vt:lpstr>Отличие геосетки от георешетки и геосот  </vt:lpstr>
      <vt:lpstr>Классификация геосеток  </vt:lpstr>
      <vt:lpstr>Основные эксплуатационные характеристики геосетки  </vt:lpstr>
      <vt:lpstr>Применение геосетки при устройстве дорожных оснований и асфальтирования</vt:lpstr>
      <vt:lpstr>Презентация PowerPoint</vt:lpstr>
      <vt:lpstr>Виды георешеток для дорожного строительства</vt:lpstr>
      <vt:lpstr>Геосетка для дорожного строительства — правила и технология укладки</vt:lpstr>
      <vt:lpstr>Подготовка основания для монтажа геосетки</vt:lpstr>
      <vt:lpstr>Преимущества и недостатки применения геосетки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ГЕОРЕШЕТОК  В ДОРОЖНОМ СТРОИТЕЛЬСТВЕ</dc:title>
  <dc:creator>Assel</dc:creator>
  <cp:lastModifiedBy>RePack by Diakov</cp:lastModifiedBy>
  <cp:revision>9</cp:revision>
  <dcterms:created xsi:type="dcterms:W3CDTF">2019-05-27T17:46:39Z</dcterms:created>
  <dcterms:modified xsi:type="dcterms:W3CDTF">2020-11-10T10:18:55Z</dcterms:modified>
</cp:coreProperties>
</file>